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notesMasterIdLst>
    <p:notesMasterId r:id="rId16"/>
  </p:notes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CCF1"/>
    <a:srgbClr val="09CFD9"/>
    <a:srgbClr val="00421E"/>
    <a:srgbClr val="E6A950"/>
    <a:srgbClr val="DDF0C8"/>
    <a:srgbClr val="C0E399"/>
    <a:srgbClr val="C2E4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34" autoAdjust="0"/>
    <p:restoredTop sz="93226" autoAdjust="0"/>
  </p:normalViewPr>
  <p:slideViewPr>
    <p:cSldViewPr>
      <p:cViewPr varScale="1">
        <p:scale>
          <a:sx n="70" d="100"/>
          <a:sy n="70" d="100"/>
        </p:scale>
        <p:origin x="126" y="66"/>
      </p:cViewPr>
      <p:guideLst>
        <p:guide orient="horz" pos="211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B08C8-18C9-4FCC-828E-4C272E34555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D2968-6E91-49E2-94CD-ACFBA9F6C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794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D2968-6E91-49E2-94CD-ACFBA9F6C77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718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D2968-6E91-49E2-94CD-ACFBA9F6C77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899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872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238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691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73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785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9416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086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441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20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64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883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41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37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28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458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112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97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7835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890" y="4266386"/>
            <a:ext cx="3273533" cy="259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423" y="4266387"/>
            <a:ext cx="2500577" cy="259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018697" y="5583979"/>
            <a:ext cx="6146472" cy="12687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Автор: </a:t>
            </a:r>
            <a:r>
              <a:rPr lang="ru-RU" sz="2000" dirty="0"/>
              <a:t>с</a:t>
            </a:r>
            <a:r>
              <a:rPr lang="ru-RU" sz="2000" dirty="0" smtClean="0"/>
              <a:t>тудент гр. 26 КПК Губайдуллин Б. Руководитель</a:t>
            </a:r>
            <a:r>
              <a:rPr lang="ru-RU" sz="2000" dirty="0"/>
              <a:t>: учитель </a:t>
            </a:r>
            <a:r>
              <a:rPr lang="ru-RU" sz="2000" dirty="0" smtClean="0"/>
              <a:t>математики</a:t>
            </a:r>
          </a:p>
          <a:p>
            <a:pPr algn="ctr"/>
            <a:r>
              <a:rPr lang="ru-RU" sz="2000" dirty="0" smtClean="0"/>
              <a:t> Боброва Е. А.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30977" y="2206855"/>
            <a:ext cx="9154940" cy="14465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  <a:scene3d>
            <a:camera prst="orthographicFront"/>
            <a:lightRig rig="balanced" dir="t">
              <a:rot lat="0" lon="0" rev="2100000"/>
            </a:lightRig>
          </a:scene3d>
          <a:sp3d extrusionH="76200">
            <a:bevelT prst="relaxedInset"/>
            <a:bevelB w="152400" h="50800" prst="softRound"/>
            <a:extrusionClr>
              <a:schemeClr val="tx1"/>
            </a:extrusionClr>
          </a:sp3d>
        </p:spPr>
        <p:txBody>
          <a:bodyPr wrap="square" lIns="91440" tIns="45720" rIns="91440" bIns="45720"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4400" b="1" dirty="0" smtClean="0">
                <a:ln w="50800"/>
                <a:solidFill>
                  <a:schemeClr val="bg1"/>
                </a:solidFill>
              </a:rPr>
              <a:t>«Математики и их открытия в годы Великой Отечественной войны»</a:t>
            </a:r>
            <a:endParaRPr lang="ru-RU" sz="4400" b="1" dirty="0">
              <a:ln w="50800"/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58" y="0"/>
            <a:ext cx="4698320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471" y="0"/>
            <a:ext cx="4577470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396" y="4271648"/>
            <a:ext cx="3392304" cy="258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58" y="0"/>
            <a:ext cx="95250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3" y="807740"/>
            <a:ext cx="97155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71" y="4840245"/>
            <a:ext cx="18653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472" y="19050"/>
            <a:ext cx="962025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511" y="0"/>
            <a:ext cx="9144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289" y="855365"/>
            <a:ext cx="942975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423" y="825500"/>
            <a:ext cx="904875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55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329407"/>
            <a:ext cx="3744416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Мстислав Всеволодович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 Келдыш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514116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Большое значение получили теории двух явлений – штопора и шимми (или особые вибрации самолета, приводившие к его разрушению). Теорию этих явлений создал </a:t>
            </a:r>
            <a:r>
              <a:rPr lang="ru-RU" b="1" dirty="0" err="1"/>
              <a:t>М.В.Келдыщ</a:t>
            </a:r>
            <a:r>
              <a:rPr lang="ru-RU" b="1" dirty="0"/>
              <a:t> (президент Академии наук СССР). В результате практика полетов получила надежное средство для борьбы с шимми и штопором и за все время войны практически не было в нашей авиации гибели самолетов и летчиков по этим причинам. Многие из этих разработок пригодились для создания новых систем истребителей, штурмовиков и бомбардировщиков, обладавших повышенной маневренностью, скоростью, надежностью.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062463"/>
              </p:ext>
            </p:extLst>
          </p:nvPr>
        </p:nvGraphicFramePr>
        <p:xfrm>
          <a:off x="457200" y="3630771"/>
          <a:ext cx="8229600" cy="46482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endParaRPr lang="ru-RU" b="0" i="0" dirty="0">
                        <a:effectLst/>
                        <a:latin typeface="inherit"/>
                      </a:endParaRPr>
                    </a:p>
                  </a:txBody>
                  <a:tcPr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3630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132856"/>
            <a:ext cx="2880320" cy="41508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53" y="148126"/>
            <a:ext cx="4013895" cy="170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6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5147" y="548680"/>
            <a:ext cx="367240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Бернштейн </a:t>
            </a:r>
            <a:r>
              <a:rPr lang="ru-RU" b="1" dirty="0" smtClean="0">
                <a:solidFill>
                  <a:schemeClr val="bg1"/>
                </a:solidFill>
              </a:rPr>
              <a:t>Сергей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Натанович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4968552" cy="6293499"/>
          </a:xfrm>
        </p:spPr>
        <p:txBody>
          <a:bodyPr>
            <a:noAutofit/>
          </a:bodyPr>
          <a:lstStyle/>
          <a:p>
            <a:r>
              <a:rPr lang="ru-RU" b="1" dirty="0" smtClean="0"/>
              <a:t> </a:t>
            </a:r>
            <a:r>
              <a:rPr lang="ru-RU" b="1" dirty="0"/>
              <a:t>В апреле 1942г. коллектив математиков под руководством академика </a:t>
            </a:r>
            <a:r>
              <a:rPr lang="ru-RU" b="1" dirty="0" err="1"/>
              <a:t>С.Н.Бернштейна</a:t>
            </a:r>
            <a:r>
              <a:rPr lang="ru-RU" b="1" dirty="0"/>
              <a:t> разработал и вычислил таблицы для определения местонахождения судна по радиопеленгам. Таблицы ускоряли штурманские расчеты примерно в 10 раз. </a:t>
            </a:r>
            <a:endParaRPr lang="ru-RU" b="1" dirty="0" smtClean="0"/>
          </a:p>
          <a:p>
            <a:r>
              <a:rPr lang="ru-RU" b="1" dirty="0" smtClean="0"/>
              <a:t>Штаб </a:t>
            </a:r>
            <a:r>
              <a:rPr lang="ru-RU" b="1" dirty="0"/>
              <a:t>авиации дальнего действия, давая высокую оценку работе математиков, отметил, что ни в одной стране мира не были известны таблицы, равные этим по своей простоте и </a:t>
            </a:r>
            <a:r>
              <a:rPr lang="ru-RU" b="1" dirty="0" smtClean="0"/>
              <a:t>оригинальности .</a:t>
            </a:r>
            <a:endParaRPr lang="ru-RU" b="1" dirty="0"/>
          </a:p>
        </p:txBody>
      </p:sp>
      <p:pic>
        <p:nvPicPr>
          <p:cNvPr id="4" name="Picture 2" descr="Sergei Natanowitsch Bernste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167" y="1844824"/>
            <a:ext cx="3312368" cy="463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96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5434"/>
            <a:ext cx="8784976" cy="84931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Изготовление деталей для снарядов</a:t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на оборонном заводе. </a:t>
            </a: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3456384" cy="578020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Контроль качества продукции и управления качеством в процессе производства нуж­дались в математических методах и в усилиях математиков.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Методы, которые были для этой цели предложены, получили название статистических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400" b="1" dirty="0"/>
          </a:p>
        </p:txBody>
      </p:sp>
      <p:pic>
        <p:nvPicPr>
          <p:cNvPr id="4" name="Объект 3" descr="http://rudocs.exdat.com/pars_docs/tw_refs/560/559594/559594_html_4225c897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24744"/>
            <a:ext cx="4507953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rudocs.exdat.com/pars_docs/tw_refs/560/559594/559594_html_m6840830e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157" y="4077072"/>
            <a:ext cx="4577542" cy="21798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448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985" y="332656"/>
            <a:ext cx="6554867" cy="1524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4114800" cy="6552728"/>
          </a:xfrm>
        </p:spPr>
        <p:txBody>
          <a:bodyPr>
            <a:normAutofit/>
          </a:bodyPr>
          <a:lstStyle/>
          <a:p>
            <a:r>
              <a:rPr lang="ru-RU" sz="2400" b="1" dirty="0"/>
              <a:t>Если бы наши танки имели меньшую скорость, чем немецкие; </a:t>
            </a:r>
            <a:endParaRPr lang="ru-RU" sz="2400" b="1" dirty="0" smtClean="0"/>
          </a:p>
          <a:p>
            <a:r>
              <a:rPr lang="ru-RU" sz="2400" b="1" dirty="0" smtClean="0"/>
              <a:t>Если </a:t>
            </a:r>
            <a:r>
              <a:rPr lang="ru-RU" sz="2400" b="1" dirty="0"/>
              <a:t>бы наши самолеты не были лучше, чем немецкие; </a:t>
            </a:r>
            <a:endParaRPr lang="ru-RU" sz="2400" b="1" dirty="0" smtClean="0"/>
          </a:p>
          <a:p>
            <a:r>
              <a:rPr lang="ru-RU" sz="2400" b="1" dirty="0" smtClean="0"/>
              <a:t>Если </a:t>
            </a:r>
            <a:r>
              <a:rPr lang="ru-RU" sz="2400" b="1" dirty="0"/>
              <a:t>бы наши люди были не самоотверженные, умные, ловкие, сильные, то вряд ли мы победили в этой войне, то вряд ли мы жили с вами на этой счастливой земле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6632"/>
            <a:ext cx="3960440" cy="1740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136" y="3398063"/>
            <a:ext cx="109728" cy="618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136" y="3398063"/>
            <a:ext cx="109728" cy="618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087400"/>
            <a:ext cx="4027820" cy="21336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365104"/>
            <a:ext cx="4027820" cy="229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6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Картинка 24 из 7195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13735" cy="701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533" y="2232508"/>
            <a:ext cx="2619193" cy="188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09120"/>
            <a:ext cx="1982465" cy="1557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895217"/>
            <a:ext cx="3667046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Bookman Old Style" pitchFamily="18" charset="0"/>
              </a:rPr>
              <a:t> </a:t>
            </a:r>
            <a:r>
              <a:rPr lang="ru-RU" sz="4800" b="1" i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Bookman Old Style" pitchFamily="18" charset="0"/>
              </a:rPr>
              <a:t>Спасибо за внимание</a:t>
            </a:r>
            <a:endParaRPr lang="ru-RU" sz="4800" b="1" i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7420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>
            <a:noAutofit/>
          </a:bodyPr>
          <a:lstStyle/>
          <a:p>
            <a:endParaRPr lang="ru-RU" sz="2400" b="1" dirty="0" smtClean="0"/>
          </a:p>
          <a:p>
            <a:endParaRPr lang="ru-RU" sz="2400" b="1" dirty="0"/>
          </a:p>
          <a:p>
            <a:endParaRPr lang="ru-RU" sz="2400" b="1" dirty="0" smtClean="0"/>
          </a:p>
          <a:p>
            <a:r>
              <a:rPr lang="ru-RU" sz="2400" b="1" dirty="0" smtClean="0"/>
              <a:t>Великая Отечественная война для советского народа началась 22 июня 1941.</a:t>
            </a:r>
          </a:p>
          <a:p>
            <a:r>
              <a:rPr lang="ru-RU" sz="2400" b="1" dirty="0" smtClean="0"/>
              <a:t> Уже 23июня состоялось внеочередное заседание Президиума Академии наук </a:t>
            </a:r>
            <a:r>
              <a:rPr lang="ru-RU" sz="2400" b="1" dirty="0" err="1" smtClean="0"/>
              <a:t>СССР,который</a:t>
            </a:r>
            <a:r>
              <a:rPr lang="ru-RU" sz="2400" b="1" dirty="0" smtClean="0"/>
              <a:t> принял решение направить все силы и средства на быстрейшие завершение работ, важных для обороны и народного хозяйства страны. </a:t>
            </a:r>
          </a:p>
          <a:p>
            <a:r>
              <a:rPr lang="ru-RU" sz="2400" b="1" dirty="0" smtClean="0"/>
              <a:t>А через 5 дней Академия наук обратилась к ученым всех стран с призывом сплотить силы для защиты человеческой культуры от фашизма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6931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6" y="44624"/>
            <a:ext cx="6554867" cy="1524000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Алексей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</a:rPr>
              <a:t>Николаевич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Крылов</a:t>
            </a:r>
            <a:r>
              <a:rPr lang="ru-RU" dirty="0" smtClean="0">
                <a:solidFill>
                  <a:schemeClr val="bg1"/>
                </a:solidFill>
              </a:rPr>
              <a:t>	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Видная роль в деле обороны нашей Родины принадлежит выдающемуся математику академику </a:t>
            </a:r>
            <a:r>
              <a:rPr lang="ru-RU" b="1" dirty="0" err="1" smtClean="0"/>
              <a:t>А.Н.Крылову</a:t>
            </a:r>
            <a:r>
              <a:rPr lang="ru-RU" b="1" dirty="0" smtClean="0"/>
              <a:t>, чьи труды по теории непотопляемости и качки корабля были использованы нашими Военно-Морскими силами .Он создал таблицы непотопляемости, в которых было рассчитано, как повлияет на корабль потопление тех или иных отсеков, какие номера отсеков нужно затопить, чтобы ликвидировать крен, и насколько затопление может улучшить состояние корабля.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405985"/>
            <a:ext cx="2612571" cy="3335383"/>
          </a:xfrm>
          <a:prstGeom prst="rect">
            <a:avLst/>
          </a:prstGeom>
        </p:spPr>
      </p:pic>
      <p:pic>
        <p:nvPicPr>
          <p:cNvPr id="5" name="Picture 2" descr="http://tortuga.angarsk.su/xpicship/SHIP_417.JPG"/>
          <p:cNvPicPr>
            <a:picLocks noChangeAspect="1" noChangeArrowheads="1"/>
          </p:cNvPicPr>
          <p:nvPr/>
        </p:nvPicPr>
        <p:blipFill>
          <a:blip r:embed="rId3" cstate="print"/>
          <a:srcRect l="22583" t="25056"/>
          <a:stretch>
            <a:fillRect/>
          </a:stretch>
        </p:blipFill>
        <p:spPr bwMode="auto">
          <a:xfrm>
            <a:off x="5292080" y="836712"/>
            <a:ext cx="3554178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057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Лаврентьев Михаил </a:t>
            </a:r>
            <a:br>
              <a:rPr lang="ru-RU" dirty="0" smtClean="0"/>
            </a:br>
            <a:r>
              <a:rPr lang="ru-RU" dirty="0" smtClean="0"/>
              <a:t>Алексеевич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1"/>
            <a:ext cx="5698976" cy="410445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Лаврентьев Михаил Алексеевич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Участвовал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 работах по созданию отечественного атомного оружия,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изучал пробивное действие взрывчатых веществ, с помощью его  открытий в прикладной математике</a:t>
            </a:r>
            <a:r>
              <a:rPr lang="ru-RU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создан новый тип взрывного заряда — шнуровой заряд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980728"/>
            <a:ext cx="2609591" cy="34925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4293096"/>
            <a:ext cx="5040560" cy="247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71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188640"/>
            <a:ext cx="3960440" cy="93610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Анатолий Петрович 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Александров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5328592" cy="6408712"/>
          </a:xfrm>
        </p:spPr>
        <p:txBody>
          <a:bodyPr>
            <a:normAutofit/>
          </a:bodyPr>
          <a:lstStyle/>
          <a:p>
            <a:r>
              <a:rPr lang="ru-RU" b="1" dirty="0" smtClean="0"/>
              <a:t>Задача по борьбе с  магнитными  минами была поставлена за несколько лет до начала войны в Ленинградском физико-техническом институте. Требовалось «размагнитить» корабли. Это было очень быстро организовано. Труды одного из ведущих ученых математиков </a:t>
            </a:r>
            <a:r>
              <a:rPr lang="ru-RU" b="1" dirty="0" err="1" smtClean="0"/>
              <a:t>А.П.Александрова</a:t>
            </a:r>
            <a:r>
              <a:rPr lang="ru-RU" b="1" dirty="0" smtClean="0"/>
              <a:t> позволили разработать методы </a:t>
            </a:r>
            <a:r>
              <a:rPr lang="ru-RU" b="1" dirty="0" err="1" smtClean="0"/>
              <a:t>размагничевания</a:t>
            </a:r>
            <a:r>
              <a:rPr lang="ru-RU" b="1" dirty="0" smtClean="0"/>
              <a:t> боевых кораблей. Все боевые корабли подвергались в портах «антимагнитной» обработке. Тем самым  были спасены многие тысячи жизней наших военных моряков. Для такой работы потребовались знания физиков и математиков ,что и предопределило ее успех.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484784"/>
            <a:ext cx="324036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83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dok.opredelim.com/pars_docs/refs/29/28377/img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7724" y="313292"/>
            <a:ext cx="8308552" cy="623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73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188640"/>
            <a:ext cx="4032448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Андрей Николаевич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Колмогоров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4536504" cy="6421532"/>
          </a:xfrm>
        </p:spPr>
        <p:txBody>
          <a:bodyPr>
            <a:normAutofit/>
          </a:bodyPr>
          <a:lstStyle/>
          <a:p>
            <a:r>
              <a:rPr lang="ru-RU" b="1" dirty="0" smtClean="0"/>
              <a:t>Идет жестокая война. Фронт требует увеличения эффективности огня </a:t>
            </a:r>
            <a:r>
              <a:rPr lang="ru-RU" b="1" dirty="0" err="1" smtClean="0"/>
              <a:t>артилерии</a:t>
            </a:r>
            <a:r>
              <a:rPr lang="ru-RU" b="1" dirty="0" smtClean="0"/>
              <a:t>, повышения меткости стрельбы. Важная проблема. </a:t>
            </a:r>
            <a:endParaRPr lang="ru-RU" b="1" dirty="0" smtClean="0"/>
          </a:p>
          <a:p>
            <a:r>
              <a:rPr lang="ru-RU" b="1" dirty="0" smtClean="0"/>
              <a:t>Ее </a:t>
            </a:r>
            <a:r>
              <a:rPr lang="ru-RU" b="1" dirty="0" smtClean="0"/>
              <a:t>успешно решает академик </a:t>
            </a:r>
            <a:r>
              <a:rPr lang="ru-RU" b="1" dirty="0" err="1" smtClean="0"/>
              <a:t>А.Н.Коломоголов</a:t>
            </a:r>
            <a:r>
              <a:rPr lang="ru-RU" b="1" dirty="0" smtClean="0"/>
              <a:t>. Он выполнил работу о наиболее выгодном рассеивании снарядов при стрельбе по площадям. Эта работа оказала серьезную помощь в повышении эффективности огня советской </a:t>
            </a:r>
            <a:r>
              <a:rPr lang="ru-RU" b="1" dirty="0" err="1" smtClean="0"/>
              <a:t>артилерии</a:t>
            </a:r>
            <a:r>
              <a:rPr lang="ru-RU" b="1" dirty="0" smtClean="0"/>
              <a:t>.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40065"/>
            <a:ext cx="3744416" cy="454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1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122" y="176808"/>
            <a:ext cx="6554867" cy="1524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93096"/>
            <a:ext cx="9144000" cy="256490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Если выбрать оси координат с началом в центре цели, то </a:t>
            </a:r>
            <a:r>
              <a:rPr lang="ru-RU" sz="29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задача </a:t>
            </a:r>
            <a:r>
              <a:rPr lang="ru-RU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заключается в том, чтобы указать вероятность каждого возможного уклонения (х; у) снаряда от цели — возможных координат снаряда. Ясно, что уклонение снарядов от цели является результатом </a:t>
            </a:r>
            <a:r>
              <a:rPr lang="ru-RU" sz="29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воздействия </a:t>
            </a:r>
            <a:r>
              <a:rPr lang="ru-RU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огромного количества </a:t>
            </a:r>
            <a:r>
              <a:rPr lang="ru-RU" sz="29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причин. </a:t>
            </a:r>
            <a:endParaRPr lang="ru-RU" sz="29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9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Колмогоровым было </a:t>
            </a:r>
            <a:r>
              <a:rPr lang="ru-RU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показано, что уклонение снарядов подчиняется особому закону распределения вероятностей - двумерному нормальному закону. Эти результаты помогли повысить точность стрельбы и тем самым увеличить эффективность действия артиллерии.</a:t>
            </a:r>
            <a:br>
              <a:rPr lang="ru-RU" sz="2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900" b="1" dirty="0"/>
          </a:p>
          <a:p>
            <a:endParaRPr lang="ru-RU" dirty="0"/>
          </a:p>
        </p:txBody>
      </p:sp>
      <p:pic>
        <p:nvPicPr>
          <p:cNvPr id="4" name="Рисунок 3" descr="http://rudocs.exdat.com/pars_docs/tw_refs/560/559594/559594_html_m78265af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76808"/>
            <a:ext cx="7200800" cy="3972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779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1432" y="332656"/>
            <a:ext cx="3341737" cy="95837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Четаев</a:t>
            </a:r>
            <a:r>
              <a:rPr lang="ru-RU" sz="2800" b="1" dirty="0" smtClean="0">
                <a:solidFill>
                  <a:schemeClr val="bg1"/>
                </a:solidFill>
              </a:rPr>
              <a:t> Николай </a:t>
            </a:r>
            <a:r>
              <a:rPr lang="ru-RU" sz="2800" b="1" dirty="0" err="1" smtClean="0">
                <a:solidFill>
                  <a:schemeClr val="bg1"/>
                </a:solidFill>
              </a:rPr>
              <a:t>Гурьевич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"/>
            <a:ext cx="5256584" cy="4414762"/>
          </a:xfrm>
        </p:spPr>
        <p:txBody>
          <a:bodyPr>
            <a:noAutofit/>
          </a:bodyPr>
          <a:lstStyle/>
          <a:p>
            <a:r>
              <a:rPr lang="ru-RU" b="1" dirty="0"/>
              <a:t>Во время Великой Отечественной войны появилась и та­кая важная проблема, как обеспечение кучности стрельбы и устойчивости снаря­дов при полете. Эту сложную математи­ческую задачу решил член-корреспондент АН СССР Н.Г. </a:t>
            </a:r>
            <a:r>
              <a:rPr lang="ru-RU" b="1" dirty="0" err="1"/>
              <a:t>Четаев</a:t>
            </a:r>
            <a:r>
              <a:rPr lang="ru-RU" b="1" dirty="0"/>
              <a:t>. Он рассчитал наиболее ­выгодную крутиз­ну нарезки стволов орудий, что позволило обеспечить кучность стрельбы и устойчи­вость снарядов при полете.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4" name="Picture 2" descr="Chetae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628800"/>
            <a:ext cx="3168351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rudocs.exdat.com/pars_docs/tw_refs/560/559594/559594_html_m6dd2c0a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77072"/>
            <a:ext cx="5066820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718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523</TotalTime>
  <Words>712</Words>
  <Application>Microsoft Office PowerPoint</Application>
  <PresentationFormat>Экран (4:3)</PresentationFormat>
  <Paragraphs>37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Bookman Old Style</vt:lpstr>
      <vt:lpstr>Calibri</vt:lpstr>
      <vt:lpstr>Century Gothic</vt:lpstr>
      <vt:lpstr>inherit</vt:lpstr>
      <vt:lpstr>Times New Roman</vt:lpstr>
      <vt:lpstr>Wingdings 3</vt:lpstr>
      <vt:lpstr>Сектор</vt:lpstr>
      <vt:lpstr>Презентация PowerPoint</vt:lpstr>
      <vt:lpstr>Презентация PowerPoint</vt:lpstr>
      <vt:lpstr>Алексей Николаевич  Крылов </vt:lpstr>
      <vt:lpstr>Лаврентьев Михаил  Алексеевич</vt:lpstr>
      <vt:lpstr>Анатолий Петрович  Александров</vt:lpstr>
      <vt:lpstr>Презентация PowerPoint</vt:lpstr>
      <vt:lpstr>Андрей Николаевич Колмогоров</vt:lpstr>
      <vt:lpstr>Презентация PowerPoint</vt:lpstr>
      <vt:lpstr>Четаев Николай Гурьевич</vt:lpstr>
      <vt:lpstr>Мстислав Всеволодович  Келдыш</vt:lpstr>
      <vt:lpstr>Бернштейн Сергей  Натанович </vt:lpstr>
      <vt:lpstr>Изготовление деталей для снарядов  на оборонном заводе.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Московский институт открытого образования</dc:creator>
  <cp:lastModifiedBy>Admin</cp:lastModifiedBy>
  <cp:revision>62</cp:revision>
  <dcterms:created xsi:type="dcterms:W3CDTF">2001-12-31T21:38:07Z</dcterms:created>
  <dcterms:modified xsi:type="dcterms:W3CDTF">2015-03-31T19:22:41Z</dcterms:modified>
</cp:coreProperties>
</file>